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2" r:id="rId2"/>
  </p:sldMasterIdLst>
  <p:notesMasterIdLst>
    <p:notesMasterId r:id="rId17"/>
  </p:notesMasterIdLst>
  <p:handoutMasterIdLst>
    <p:handoutMasterId r:id="rId18"/>
  </p:handoutMasterIdLst>
  <p:sldIdLst>
    <p:sldId id="291" r:id="rId3"/>
    <p:sldId id="486" r:id="rId4"/>
    <p:sldId id="496" r:id="rId5"/>
    <p:sldId id="487" r:id="rId6"/>
    <p:sldId id="488" r:id="rId7"/>
    <p:sldId id="489" r:id="rId8"/>
    <p:sldId id="490" r:id="rId9"/>
    <p:sldId id="491" r:id="rId10"/>
    <p:sldId id="492" r:id="rId11"/>
    <p:sldId id="494" r:id="rId12"/>
    <p:sldId id="495" r:id="rId13"/>
    <p:sldId id="497" r:id="rId14"/>
    <p:sldId id="493" r:id="rId15"/>
    <p:sldId id="266" r:id="rId16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0">
          <p15:clr>
            <a:srgbClr val="A4A3A4"/>
          </p15:clr>
        </p15:guide>
        <p15:guide id="2" pos="54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FFE1E1"/>
    <a:srgbClr val="009FEE"/>
    <a:srgbClr val="FF17DA"/>
    <a:srgbClr val="00ABE2"/>
    <a:srgbClr val="002C44"/>
    <a:srgbClr val="A0A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9FD82-7D44-442C-882F-2C51021CC0A0}" v="28" dt="2023-01-30T17:35:19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591" autoAdjust="0"/>
  </p:normalViewPr>
  <p:slideViewPr>
    <p:cSldViewPr>
      <p:cViewPr varScale="1">
        <p:scale>
          <a:sx n="59" d="100"/>
          <a:sy n="59" d="100"/>
        </p:scale>
        <p:origin x="1500" y="52"/>
      </p:cViewPr>
      <p:guideLst>
        <p:guide orient="horz" pos="1920"/>
        <p:guide pos="541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2" d="100"/>
          <a:sy n="92" d="100"/>
        </p:scale>
        <p:origin x="-2816" y="-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CC139-AD9E-DA47-80CB-CBC7E0BE66E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B34C3-330C-944D-A4BD-2C2D45D967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29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E021D-ED58-5749-A2C1-A9EFEA84B5B4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0B81B-317C-0249-98A8-A4CDC4F706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56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8500" y="809625"/>
            <a:ext cx="5400675" cy="4051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0B81B-317C-0249-98A8-A4CDC4F7061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5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0B81B-317C-0249-98A8-A4CDC4F7061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7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705101"/>
            <a:ext cx="7543800" cy="1955800"/>
          </a:xfrm>
        </p:spPr>
        <p:txBody>
          <a:bodyPr lIns="0" tIns="0" rIns="0" bIns="0" anchor="t"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algn="l">
              <a:lnSpc>
                <a:spcPts val="4800"/>
              </a:lnSpc>
              <a:defRPr sz="4800" b="0" i="0" cap="all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ga-IE" dirty="0"/>
              <a:t>MAIN</a:t>
            </a:r>
            <a:br>
              <a:rPr lang="ga-IE" dirty="0"/>
            </a:br>
            <a:r>
              <a:rPr lang="ga-IE" dirty="0"/>
              <a:t>PRESENTATION </a:t>
            </a:r>
            <a:br>
              <a:rPr lang="ga-IE" dirty="0"/>
            </a:br>
            <a:r>
              <a:rPr lang="ga-IE" dirty="0"/>
              <a:t>HEADING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839642"/>
            <a:ext cx="7543800" cy="646758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ts val="2500"/>
              </a:lnSpc>
              <a:spcBef>
                <a:spcPts val="0"/>
              </a:spcBef>
              <a:buNone/>
              <a:defRPr sz="2300" b="0" i="0" cap="all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/>
              <a:t>SECTION SUB </a:t>
            </a:r>
            <a:br>
              <a:rPr lang="ga-IE" dirty="0"/>
            </a:br>
            <a:r>
              <a:rPr lang="ga-IE" dirty="0"/>
              <a:t>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791200"/>
            <a:ext cx="7543800" cy="5334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2pPr>
            <a:lvl3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3pPr>
            <a:lvl4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4pPr>
            <a:lvl5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ga-IE" dirty="0"/>
              <a:t>Presenter Name</a:t>
            </a:r>
          </a:p>
          <a:p>
            <a:pPr lvl="0"/>
            <a:r>
              <a:rPr lang="ga-IE" dirty="0"/>
              <a:t>Presenter Title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85800" y="4724400"/>
            <a:ext cx="7620000" cy="1588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685800" y="5637212"/>
            <a:ext cx="7620000" cy="1588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581400"/>
            <a:ext cx="7543800" cy="1384301"/>
          </a:xfrm>
        </p:spPr>
        <p:txBody>
          <a:bodyPr lIns="0" tIns="0" rIns="0" bIns="0" anchor="t"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algn="l">
              <a:lnSpc>
                <a:spcPts val="4800"/>
              </a:lnSpc>
              <a:defRPr sz="4800" b="0" i="0" cap="all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 Narrow Bold"/>
                <a:cs typeface="Arial Narrow Bold"/>
              </a:defRPr>
            </a:lvl1pPr>
          </a:lstStyle>
          <a:p>
            <a:r>
              <a:rPr lang="ga-IE" dirty="0"/>
              <a:t>PRESENTATION </a:t>
            </a:r>
            <a:br>
              <a:rPr lang="ga-IE" dirty="0"/>
            </a:br>
            <a:r>
              <a:rPr lang="ga-IE" dirty="0"/>
              <a:t>HEADING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5130000"/>
            <a:ext cx="7543800" cy="326158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ts val="2500"/>
              </a:lnSpc>
              <a:spcBef>
                <a:spcPts val="0"/>
              </a:spcBef>
              <a:buNone/>
              <a:defRPr sz="2300" b="0" i="0" cap="all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dirty="0"/>
              <a:t>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791200"/>
            <a:ext cx="7543800" cy="5334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2pPr>
            <a:lvl3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3pPr>
            <a:lvl4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4pPr>
            <a:lvl5pPr>
              <a:defRPr sz="1800" b="0" i="0">
                <a:solidFill>
                  <a:schemeClr val="bg1"/>
                </a:solidFill>
                <a:latin typeface="Arial Narrow"/>
                <a:cs typeface="Arial Narrow"/>
              </a:defRPr>
            </a:lvl5pPr>
          </a:lstStyle>
          <a:p>
            <a:pPr lvl="0"/>
            <a:r>
              <a:rPr lang="ga-IE" dirty="0"/>
              <a:t>Presenter Name</a:t>
            </a:r>
          </a:p>
          <a:p>
            <a:pPr lvl="0"/>
            <a:r>
              <a:rPr lang="ga-IE" dirty="0"/>
              <a:t>Presenter Title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85800" y="5007842"/>
            <a:ext cx="7620000" cy="1588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685800" y="5637212"/>
            <a:ext cx="7620000" cy="1588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20"/>
          </p:nvPr>
        </p:nvSpPr>
        <p:spPr>
          <a:xfrm>
            <a:off x="540000" y="1651000"/>
            <a:ext cx="8057900" cy="387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0000" y="5613400"/>
            <a:ext cx="8120700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40000" y="571500"/>
            <a:ext cx="6337300" cy="79533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00ABE2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40000" y="608012"/>
            <a:ext cx="5436000" cy="1588"/>
          </a:xfrm>
          <a:prstGeom prst="line">
            <a:avLst/>
          </a:prstGeom>
          <a:ln>
            <a:solidFill>
              <a:srgbClr val="00AB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540000" y="1331912"/>
            <a:ext cx="5436000" cy="1588"/>
          </a:xfrm>
          <a:prstGeom prst="line">
            <a:avLst/>
          </a:prstGeom>
          <a:ln>
            <a:solidFill>
              <a:srgbClr val="00AB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idx="16"/>
          </p:nvPr>
        </p:nvSpPr>
        <p:spPr>
          <a:xfrm>
            <a:off x="5667500" y="1651000"/>
            <a:ext cx="2930400" cy="425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0000" y="5346700"/>
            <a:ext cx="4921000" cy="571500"/>
          </a:xfrm>
          <a:prstGeom prst="rect">
            <a:avLst/>
          </a:prstGeom>
        </p:spPr>
        <p:txBody>
          <a:bodyPr lIns="0" tIns="0" bIns="0"/>
          <a:lstStyle>
            <a:lvl1pPr marL="0" indent="0">
              <a:buNone/>
              <a:defRPr sz="12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0000" y="1651000"/>
            <a:ext cx="4921000" cy="3555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80000" indent="-180000">
              <a:buSzPct val="100000"/>
              <a:buFontTx/>
              <a:buNone/>
              <a:defRPr sz="1900">
                <a:solidFill>
                  <a:srgbClr val="00ABE2"/>
                </a:solidFill>
              </a:defRPr>
            </a:lvl1pPr>
            <a:lvl2pPr>
              <a:buNone/>
              <a:defRPr sz="1400"/>
            </a:lvl2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0"/>
          </p:nvPr>
        </p:nvSpPr>
        <p:spPr>
          <a:xfrm>
            <a:off x="540000" y="2133600"/>
            <a:ext cx="4921000" cy="30226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SzPct val="100000"/>
              <a:buFont typeface="Arial"/>
              <a:buNone/>
              <a:defRPr sz="1900">
                <a:solidFill>
                  <a:srgbClr val="002C44"/>
                </a:solidFill>
              </a:defRPr>
            </a:lvl1pPr>
            <a:lvl2pPr>
              <a:buNone/>
              <a:defRPr sz="1400"/>
            </a:lvl2pPr>
          </a:lstStyle>
          <a:p>
            <a:pPr lvl="0"/>
            <a:r>
              <a:rPr lang="ga-IE" dirty="0"/>
              <a:t>Click to edit Master text styles</a:t>
            </a:r>
          </a:p>
          <a:p>
            <a:pPr lvl="0"/>
            <a:r>
              <a:rPr lang="ga-IE" dirty="0"/>
              <a:t>Second level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40000" y="571500"/>
            <a:ext cx="6337300" cy="79533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00ABE2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40000" y="608012"/>
            <a:ext cx="5436000" cy="1588"/>
          </a:xfrm>
          <a:prstGeom prst="line">
            <a:avLst/>
          </a:prstGeom>
          <a:ln>
            <a:solidFill>
              <a:srgbClr val="00AB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40000" y="1331912"/>
            <a:ext cx="5436000" cy="1588"/>
          </a:xfrm>
          <a:prstGeom prst="line">
            <a:avLst/>
          </a:prstGeom>
          <a:ln>
            <a:solidFill>
              <a:srgbClr val="00AB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20"/>
          </p:nvPr>
        </p:nvSpPr>
        <p:spPr>
          <a:xfrm>
            <a:off x="3276600" y="1651000"/>
            <a:ext cx="5321300" cy="3911599"/>
          </a:xfrm>
          <a:prstGeom prst="rect">
            <a:avLst/>
          </a:prstGeom>
        </p:spPr>
        <p:txBody>
          <a:bodyPr lIns="0" tIns="0" bIns="0"/>
          <a:lstStyle>
            <a:lvl1pPr marL="180000" indent="-180000" algn="l">
              <a:buClr>
                <a:srgbClr val="00ABE2"/>
              </a:buClr>
              <a:buSzPct val="100000"/>
              <a:buFont typeface="Arial"/>
              <a:buChar char="•"/>
              <a:defRPr sz="1900">
                <a:solidFill>
                  <a:srgbClr val="002C44"/>
                </a:solidFill>
              </a:defRPr>
            </a:lvl1pPr>
            <a:lvl2pPr>
              <a:buNone/>
              <a:defRPr sz="1400"/>
            </a:lvl2pPr>
          </a:lstStyle>
          <a:p>
            <a:pPr lvl="0"/>
            <a:r>
              <a:rPr lang="ga-IE" dirty="0"/>
              <a:t>Click to edit Master text styles</a:t>
            </a:r>
          </a:p>
          <a:p>
            <a:pPr lvl="0"/>
            <a:r>
              <a:rPr lang="ga-IE" dirty="0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1"/>
          </p:nvPr>
        </p:nvSpPr>
        <p:spPr>
          <a:xfrm>
            <a:off x="540000" y="1651000"/>
            <a:ext cx="2520000" cy="3898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SzPct val="100000"/>
              <a:buFontTx/>
              <a:buNone/>
              <a:defRPr sz="2200" b="0" i="0">
                <a:solidFill>
                  <a:srgbClr val="00ABE2"/>
                </a:solidFill>
                <a:latin typeface="Arial Narrow Bold"/>
                <a:cs typeface="Arial Narrow Bold"/>
              </a:defRPr>
            </a:lvl1pPr>
            <a:lvl2pPr>
              <a:buNone/>
              <a:defRPr sz="1400"/>
            </a:lvl2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40000" y="571500"/>
            <a:ext cx="6337300" cy="79533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00ABE2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40000" y="608012"/>
            <a:ext cx="5436000" cy="1588"/>
          </a:xfrm>
          <a:prstGeom prst="line">
            <a:avLst/>
          </a:prstGeom>
          <a:ln>
            <a:solidFill>
              <a:srgbClr val="00AB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40000" y="1331912"/>
            <a:ext cx="5436000" cy="1588"/>
          </a:xfrm>
          <a:prstGeom prst="line">
            <a:avLst/>
          </a:prstGeom>
          <a:ln>
            <a:solidFill>
              <a:srgbClr val="00AB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21"/>
          </p:nvPr>
        </p:nvSpPr>
        <p:spPr>
          <a:xfrm>
            <a:off x="540000" y="1651000"/>
            <a:ext cx="2520000" cy="3937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SzPct val="100000"/>
              <a:buFontTx/>
              <a:buNone/>
              <a:defRPr sz="2800" cap="all">
                <a:solidFill>
                  <a:srgbClr val="00ABE2"/>
                </a:solidFill>
                <a:latin typeface="Arial Narrow"/>
                <a:cs typeface="Arial Narrow"/>
              </a:defRPr>
            </a:lvl1pPr>
            <a:lvl2pPr>
              <a:buNone/>
              <a:defRPr sz="1400"/>
            </a:lvl2pPr>
          </a:lstStyle>
          <a:p>
            <a:pPr lvl="0"/>
            <a:r>
              <a:rPr lang="ga-IE" dirty="0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40000" y="571500"/>
            <a:ext cx="6337300" cy="79533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00ABE2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40000" y="608012"/>
            <a:ext cx="5436000" cy="1588"/>
          </a:xfrm>
          <a:prstGeom prst="line">
            <a:avLst/>
          </a:prstGeom>
          <a:ln>
            <a:solidFill>
              <a:srgbClr val="00AB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40000" y="1331912"/>
            <a:ext cx="5436000" cy="1588"/>
          </a:xfrm>
          <a:prstGeom prst="line">
            <a:avLst/>
          </a:prstGeom>
          <a:ln>
            <a:solidFill>
              <a:srgbClr val="00AB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20"/>
          </p:nvPr>
        </p:nvSpPr>
        <p:spPr>
          <a:xfrm>
            <a:off x="3276600" y="1651000"/>
            <a:ext cx="5321300" cy="3911599"/>
          </a:xfrm>
          <a:prstGeom prst="rect">
            <a:avLst/>
          </a:prstGeom>
        </p:spPr>
        <p:txBody>
          <a:bodyPr lIns="0" tIns="0" bIns="0"/>
          <a:lstStyle>
            <a:lvl1pPr marL="180000" indent="-180000" algn="l">
              <a:buClr>
                <a:srgbClr val="00ABE2"/>
              </a:buClr>
              <a:buSzPct val="100000"/>
              <a:buFont typeface="Arial"/>
              <a:buChar char="•"/>
              <a:defRPr sz="1900">
                <a:solidFill>
                  <a:srgbClr val="002C44"/>
                </a:solidFill>
              </a:defRPr>
            </a:lvl1pPr>
            <a:lvl2pPr>
              <a:buNone/>
              <a:defRPr sz="1400"/>
            </a:lvl2pPr>
          </a:lstStyle>
          <a:p>
            <a:pPr lvl="0"/>
            <a:r>
              <a:rPr lang="ga-IE" dirty="0"/>
              <a:t>Click to edit Master text styles</a:t>
            </a:r>
          </a:p>
          <a:p>
            <a:pPr lvl="0"/>
            <a:r>
              <a:rPr lang="ga-IE" dirty="0"/>
              <a:t>Second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1A9F6-89D2-5246-A080-431BB3D29305}" type="datetimeFigureOut">
              <a:rPr lang="en-US" smtClean="0"/>
              <a:pPr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3F28-1B1F-534F-BB84-634DA45170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ection-screen300dpi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-symbo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600" y="0"/>
            <a:ext cx="1645810" cy="147513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009FE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 cap="all">
          <a:solidFill>
            <a:srgbClr val="00ABE2"/>
          </a:solidFill>
          <a:latin typeface="Arial Narrow Bold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ransparency.blog.sme.sk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9512" y="188640"/>
            <a:ext cx="8784976" cy="648072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9691" y="2142759"/>
            <a:ext cx="7732340" cy="1915220"/>
          </a:xfrm>
        </p:spPr>
        <p:txBody>
          <a:bodyPr/>
          <a:lstStyle/>
          <a:p>
            <a:pPr algn="ctr"/>
            <a:r>
              <a:rPr lang="sk-SK" sz="3600" b="1" dirty="0">
                <a:latin typeface="Ubuntu" panose="020B0504030602030204" pitchFamily="34" charset="0"/>
              </a:rPr>
              <a:t>Vplyv </a:t>
            </a:r>
            <a:r>
              <a:rPr lang="sk-SK" sz="3600" b="1" dirty="0" err="1">
                <a:latin typeface="Ubuntu" panose="020B0504030602030204" pitchFamily="34" charset="0"/>
              </a:rPr>
              <a:t>Open</a:t>
            </a:r>
            <a:r>
              <a:rPr lang="sk-SK" sz="3600" b="1" dirty="0">
                <a:latin typeface="Ubuntu" panose="020B0504030602030204" pitchFamily="34" charset="0"/>
              </a:rPr>
              <a:t> </a:t>
            </a:r>
            <a:r>
              <a:rPr lang="sk-SK" sz="3600" b="1" dirty="0" err="1">
                <a:latin typeface="Ubuntu" panose="020B0504030602030204" pitchFamily="34" charset="0"/>
              </a:rPr>
              <a:t>data</a:t>
            </a:r>
            <a:r>
              <a:rPr lang="sk-SK" sz="3600" b="1" dirty="0">
                <a:latin typeface="Ubuntu" panose="020B0504030602030204" pitchFamily="34" charset="0"/>
              </a:rPr>
              <a:t> na oblasť justície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746" y="4893620"/>
            <a:ext cx="7839769" cy="292324"/>
          </a:xfrm>
          <a:ln>
            <a:noFill/>
          </a:ln>
        </p:spPr>
        <p:txBody>
          <a:bodyPr/>
          <a:lstStyle/>
          <a:p>
            <a:r>
              <a:rPr lang="sk-SK" sz="2000" dirty="0">
                <a:latin typeface="Ubuntu" panose="020B0504030602030204" pitchFamily="34" charset="0"/>
              </a:rPr>
              <a:t>workshop k mapovaniu dopadu otvorených dát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0190" y="5802285"/>
            <a:ext cx="7543800" cy="533400"/>
          </a:xfrm>
        </p:spPr>
        <p:txBody>
          <a:bodyPr/>
          <a:lstStyle/>
          <a:p>
            <a:r>
              <a:rPr lang="sk-SK" dirty="0">
                <a:latin typeface="Ubuntu" panose="020B0504030602030204" pitchFamily="34" charset="0"/>
              </a:rPr>
              <a:t>Transparency International Slovensko, marec 2023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13159" y="4725144"/>
            <a:ext cx="784887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76696" y="5589240"/>
            <a:ext cx="784887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ázok 5">
            <a:extLst>
              <a:ext uri="{FF2B5EF4-FFF2-40B4-BE49-F238E27FC236}">
                <a16:creationId xmlns:a16="http://schemas.microsoft.com/office/drawing/2014/main" id="{99814361-9EC0-94A6-F671-B79EF6A64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4" y="228301"/>
            <a:ext cx="2942721" cy="10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9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663B4C64-47DE-72FD-FA9E-A6160F55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Prepojenie dát v prokuratúre</a:t>
            </a:r>
            <a:endParaRPr lang="en-GB" dirty="0"/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CD96ADBD-8208-F496-C8CD-8AFB5BE468D7}"/>
              </a:ext>
            </a:extLst>
          </p:cNvPr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403648" y="1484784"/>
            <a:ext cx="6192688" cy="4830615"/>
          </a:xfrm>
        </p:spPr>
      </p:pic>
    </p:spTree>
    <p:extLst>
      <p:ext uri="{BB962C8B-B14F-4D97-AF65-F5344CB8AC3E}">
        <p14:creationId xmlns:p14="http://schemas.microsoft.com/office/powerpoint/2010/main" val="245759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79189CFA-3938-88B9-FDBE-0197CE1843CA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4600836" y="3177347"/>
            <a:ext cx="4301630" cy="3003024"/>
          </a:xfrm>
        </p:spPr>
      </p:pic>
      <p:sp>
        <p:nvSpPr>
          <p:cNvPr id="3" name="Nadpis 2">
            <a:extLst>
              <a:ext uri="{FF2B5EF4-FFF2-40B4-BE49-F238E27FC236}">
                <a16:creationId xmlns:a16="http://schemas.microsoft.com/office/drawing/2014/main" id="{004D1DD0-55EC-51D7-3A07-5288E00A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Využiteľnosť dát</a:t>
            </a:r>
            <a:endParaRPr lang="en-GB" dirty="0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F3E9BD06-A746-16DA-E4BC-FFD0870605A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948089" y="1463893"/>
            <a:ext cx="4673972" cy="3911599"/>
          </a:xfrm>
        </p:spPr>
        <p:txBody>
          <a:bodyPr/>
          <a:lstStyle/>
          <a:p>
            <a:r>
              <a:rPr lang="sk-SK" dirty="0"/>
              <a:t>Novinári</a:t>
            </a:r>
          </a:p>
          <a:p>
            <a:r>
              <a:rPr lang="sk-SK" dirty="0"/>
              <a:t>Akademici</a:t>
            </a:r>
          </a:p>
          <a:p>
            <a:r>
              <a:rPr lang="sk-SK" dirty="0"/>
              <a:t>Štátne orgány (novela trestného zákona, úpravy trestných sadzieb, orgány činné v trestnom konaní...)</a:t>
            </a:r>
          </a:p>
          <a:p>
            <a:endParaRPr lang="en-GB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F188DB29-0D7E-F2F7-D776-A45B50AAB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39" y="1484784"/>
            <a:ext cx="3280560" cy="4032448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B8CF3F16-D073-D323-9240-A2BFD0B3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1" y="3321193"/>
            <a:ext cx="1971236" cy="296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1DD98F6F-402D-B3BC-43AA-5C8381A7D071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0" y="1695016"/>
            <a:ext cx="4499468" cy="3467968"/>
          </a:xfrm>
        </p:spPr>
      </p:pic>
      <p:sp>
        <p:nvSpPr>
          <p:cNvPr id="3" name="Nadpis 2">
            <a:extLst>
              <a:ext uri="{FF2B5EF4-FFF2-40B4-BE49-F238E27FC236}">
                <a16:creationId xmlns:a16="http://schemas.microsoft.com/office/drawing/2014/main" id="{EB58D583-CE99-E86E-B5B1-319A7EDE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Návštevnosť</a:t>
            </a:r>
            <a:endParaRPr lang="en-GB" dirty="0"/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167CB10B-C229-E208-43FE-7962346DB6F7}"/>
              </a:ext>
            </a:extLst>
          </p:cNvPr>
          <p:cNvPicPr>
            <a:picLocks noGrp="1" noChangeAspect="1"/>
          </p:cNvPicPr>
          <p:nvPr>
            <p:ph idx="20"/>
          </p:nvPr>
        </p:nvPicPr>
        <p:blipFill>
          <a:blip r:embed="rId3"/>
          <a:stretch>
            <a:fillRect/>
          </a:stretch>
        </p:blipFill>
        <p:spPr>
          <a:xfrm>
            <a:off x="4572000" y="1672777"/>
            <a:ext cx="4499468" cy="3482092"/>
          </a:xfrm>
        </p:spPr>
      </p:pic>
    </p:spTree>
    <p:extLst>
      <p:ext uri="{BB962C8B-B14F-4D97-AF65-F5344CB8AC3E}">
        <p14:creationId xmlns:p14="http://schemas.microsoft.com/office/powerpoint/2010/main" val="298990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5A892A1E-7615-2DBF-74BE-AD5A5E56FBBF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540000" y="1556792"/>
            <a:ext cx="4824088" cy="2968921"/>
          </a:xfrm>
        </p:spPr>
      </p:pic>
      <p:sp>
        <p:nvSpPr>
          <p:cNvPr id="3" name="Nadpis 2">
            <a:extLst>
              <a:ext uri="{FF2B5EF4-FFF2-40B4-BE49-F238E27FC236}">
                <a16:creationId xmlns:a16="http://schemas.microsoft.com/office/drawing/2014/main" id="{83A0072F-0586-B9CC-51C8-B2BBE14F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Nedostatky dostupných dát</a:t>
            </a:r>
            <a:endParaRPr lang="en-GB" dirty="0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4C7D7FAE-54EE-B0E5-0558-B65259E6284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5586212" y="1473200"/>
            <a:ext cx="3017788" cy="3911599"/>
          </a:xfrm>
        </p:spPr>
        <p:txBody>
          <a:bodyPr/>
          <a:lstStyle/>
          <a:p>
            <a:r>
              <a:rPr lang="sk-SK" dirty="0"/>
              <a:t>Absencia práce s </a:t>
            </a:r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data</a:t>
            </a:r>
            <a:endParaRPr lang="sk-SK" dirty="0"/>
          </a:p>
          <a:p>
            <a:r>
              <a:rPr lang="sk-SK" dirty="0"/>
              <a:t>Dostupné v neprehľadných formách, náročné vyhľadávanie</a:t>
            </a:r>
          </a:p>
          <a:p>
            <a:r>
              <a:rPr lang="sk-SK" dirty="0"/>
              <a:t>Nedostupné informácie o životopisoch, individuálnych rozhodnutiach, štatistických výkazoch práce, informácie na neprístupných miestach webu</a:t>
            </a:r>
          </a:p>
          <a:p>
            <a:r>
              <a:rPr lang="sk-SK" dirty="0"/>
              <a:t>Kvalita dát</a:t>
            </a:r>
          </a:p>
          <a:p>
            <a:r>
              <a:rPr lang="sk-SK" dirty="0"/>
              <a:t>Zmeny v štruktúre publikovaných dát</a:t>
            </a:r>
            <a:endParaRPr lang="en-GB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932C12B8-AA62-1D08-8F56-C9D66C29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17" y="4715667"/>
            <a:ext cx="3515295" cy="14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519" y="256394"/>
            <a:ext cx="8640960" cy="634521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Content Placeholder 9"/>
          <p:cNvSpPr txBox="1">
            <a:spLocks/>
          </p:cNvSpPr>
          <p:nvPr/>
        </p:nvSpPr>
        <p:spPr>
          <a:xfrm>
            <a:off x="251520" y="2615540"/>
            <a:ext cx="8640960" cy="1994024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750"/>
              </a:spcAft>
              <a:buNone/>
            </a:pPr>
            <a:r>
              <a:rPr lang="sk-SK" sz="2000" dirty="0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www.transparency.sk</a:t>
            </a:r>
            <a:endParaRPr lang="en-US" sz="2000" dirty="0">
              <a:solidFill>
                <a:schemeClr val="bg1"/>
              </a:solidFill>
              <a:latin typeface="Ubuntu" panose="020B0504030602030204" pitchFamily="34" charset="0"/>
              <a:cs typeface="Arial Narrow Bold"/>
            </a:endParaRPr>
          </a:p>
          <a:p>
            <a:pPr marL="0" indent="0" algn="ctr">
              <a:buNone/>
            </a:pPr>
            <a:r>
              <a:rPr lang="en-US" sz="1500" dirty="0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facebook.com/</a:t>
            </a:r>
            <a:r>
              <a:rPr lang="en-US" sz="1500" dirty="0" err="1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transparencysk</a:t>
            </a:r>
            <a:endParaRPr lang="en-US" sz="1500" dirty="0">
              <a:solidFill>
                <a:schemeClr val="bg1"/>
              </a:solidFill>
              <a:latin typeface="Ubuntu" panose="020B0504030602030204" pitchFamily="34" charset="0"/>
              <a:cs typeface="Arial Narrow Bold"/>
            </a:endParaRPr>
          </a:p>
          <a:p>
            <a:pPr marL="0" indent="0" algn="ctr">
              <a:buNone/>
            </a:pPr>
            <a:r>
              <a:rPr lang="en-US" sz="1500" dirty="0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twitter.com/</a:t>
            </a:r>
            <a:r>
              <a:rPr lang="en-US" sz="1500" dirty="0" err="1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transparencysk</a:t>
            </a:r>
            <a:endParaRPr lang="sk-SK" sz="1500" dirty="0">
              <a:solidFill>
                <a:schemeClr val="bg1"/>
              </a:solidFill>
              <a:latin typeface="Ubuntu" panose="020B0504030602030204" pitchFamily="34" charset="0"/>
              <a:cs typeface="Arial Narrow Bold"/>
            </a:endParaRPr>
          </a:p>
          <a:p>
            <a:pPr marL="0" indent="0" algn="ctr">
              <a:buNone/>
            </a:pPr>
            <a:r>
              <a:rPr lang="sk-SK" sz="1500" dirty="0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transparency.blog.sme.sk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chemeClr val="bg1"/>
                </a:solidFill>
                <a:latin typeface="Ubuntu" panose="020B0504030602030204" pitchFamily="34" charset="0"/>
                <a:cs typeface="Arial Narrow Bold"/>
                <a:hlinkClick r:id="rId2"/>
              </a:rPr>
              <a:t>https://transparency.blog.sme.sk/</a:t>
            </a:r>
            <a:endParaRPr lang="sk-SK" sz="1500" dirty="0">
              <a:solidFill>
                <a:schemeClr val="bg1"/>
              </a:solidFill>
              <a:latin typeface="Ubuntu" panose="020B0504030602030204" pitchFamily="34" charset="0"/>
              <a:cs typeface="Arial Narrow Bold"/>
            </a:endParaRPr>
          </a:p>
          <a:p>
            <a:pPr marL="0" indent="0" algn="ctr">
              <a:buNone/>
            </a:pPr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© 20</a:t>
            </a:r>
            <a:r>
              <a:rPr lang="sk-SK" sz="1200" dirty="0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23</a:t>
            </a:r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 </a:t>
            </a:r>
            <a:r>
              <a:rPr lang="sk-SK" sz="1200" dirty="0">
                <a:solidFill>
                  <a:schemeClr val="bg1"/>
                </a:solidFill>
                <a:latin typeface="Ubuntu" panose="020B0504030602030204" pitchFamily="34" charset="0"/>
                <a:cs typeface="Arial Narrow Bold"/>
              </a:rPr>
              <a:t>Transparency International Slovakia</a:t>
            </a:r>
            <a:endParaRPr lang="en-US" sz="1200" dirty="0">
              <a:solidFill>
                <a:schemeClr val="bg1"/>
              </a:solidFill>
              <a:latin typeface="Ubuntu" panose="020B0504030602030204" pitchFamily="34" charset="0"/>
              <a:cs typeface="Arial Narrow Bold"/>
            </a:endParaRPr>
          </a:p>
          <a:p>
            <a:pPr marL="0" indent="0" algn="ctr">
              <a:buNone/>
            </a:pPr>
            <a:endParaRPr lang="en-US" sz="1500" dirty="0">
              <a:solidFill>
                <a:schemeClr val="bg1"/>
              </a:solidFill>
              <a:latin typeface="Arial Narrow Bold"/>
              <a:cs typeface="Arial Narrow Bold"/>
            </a:endParaRPr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39" y="1546913"/>
            <a:ext cx="2942721" cy="10404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5" y="582548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4000" cap="all" dirty="0">
                <a:solidFill>
                  <a:schemeClr val="bg1"/>
                </a:solidFill>
                <a:latin typeface="Ubuntu" panose="020B0504030602030204" pitchFamily="34" charset="0"/>
              </a:rPr>
              <a:t>Ďakujeme za pozornosť</a:t>
            </a:r>
            <a:endParaRPr lang="en-US" sz="4000" cap="all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182E98-912D-8A10-B7E7-E386A005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Naše projekty</a:t>
            </a:r>
            <a:endParaRPr lang="en-GB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0ABBA804-6AD6-7EDE-B3FF-AF186819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639375"/>
            <a:ext cx="4077797" cy="4021873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32B96FD6-7386-5A03-114A-A9E38B376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39375"/>
            <a:ext cx="3987297" cy="42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6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ástupný objekt pre obsah 8">
            <a:extLst>
              <a:ext uri="{FF2B5EF4-FFF2-40B4-BE49-F238E27FC236}">
                <a16:creationId xmlns:a16="http://schemas.microsoft.com/office/drawing/2014/main" id="{9A4DACD8-DD22-EC48-6C35-766794A898CA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251520" y="1561410"/>
            <a:ext cx="2880320" cy="2848884"/>
          </a:xfrm>
        </p:spPr>
      </p:pic>
      <p:sp>
        <p:nvSpPr>
          <p:cNvPr id="3" name="Nadpis 2">
            <a:extLst>
              <a:ext uri="{FF2B5EF4-FFF2-40B4-BE49-F238E27FC236}">
                <a16:creationId xmlns:a16="http://schemas.microsoft.com/office/drawing/2014/main" id="{5CE0DEB7-FF59-675A-0527-F6CA645A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Ocenenia otvorených súdov</a:t>
            </a:r>
            <a:endParaRPr lang="en-GB" dirty="0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F373817A-4C3E-4235-F33E-CC2F2D69CF4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5436096" y="1651000"/>
            <a:ext cx="3161804" cy="4442296"/>
          </a:xfrm>
        </p:spPr>
        <p:txBody>
          <a:bodyPr/>
          <a:lstStyle/>
          <a:p>
            <a:r>
              <a:rPr lang="sk-SK" dirty="0"/>
              <a:t>V roku 2019 sa otvorené súdy dostali medzi štyridsať najlepších projektov v oblasti justície vo svete podľa </a:t>
            </a:r>
            <a:r>
              <a:rPr lang="sk-SK" dirty="0" err="1"/>
              <a:t>World</a:t>
            </a:r>
            <a:r>
              <a:rPr lang="sk-SK" dirty="0"/>
              <a:t> </a:t>
            </a:r>
            <a:r>
              <a:rPr lang="sk-SK" dirty="0" err="1"/>
              <a:t>Justice</a:t>
            </a:r>
            <a:r>
              <a:rPr lang="sk-SK" dirty="0"/>
              <a:t> Project, nezávislej americkej organizácie podporujúcej rovnosť pred zákonom. Používal ju často aj Ján </a:t>
            </a:r>
            <a:r>
              <a:rPr lang="sk-SK" dirty="0" err="1"/>
              <a:t>Kuciak</a:t>
            </a:r>
            <a:r>
              <a:rPr lang="sk-SK" dirty="0"/>
              <a:t>.</a:t>
            </a:r>
          </a:p>
          <a:p>
            <a:r>
              <a:rPr lang="sk-SK" dirty="0"/>
              <a:t>V roku 2013 získali novinársku cenu za identifikáciu rodinných prepojení v súdnictve</a:t>
            </a:r>
            <a:endParaRPr lang="en-GB" dirty="0"/>
          </a:p>
        </p:txBody>
      </p:sp>
      <p:pic>
        <p:nvPicPr>
          <p:cNvPr id="13" name="Obrázok 12">
            <a:extLst>
              <a:ext uri="{FF2B5EF4-FFF2-40B4-BE49-F238E27FC236}">
                <a16:creationId xmlns:a16="http://schemas.microsoft.com/office/drawing/2014/main" id="{FACF86E2-601E-343A-92E8-1959087C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92" y="3872148"/>
            <a:ext cx="3161804" cy="21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5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89533AB2-5662-2D98-5469-773E0F45B86D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395535" y="1556792"/>
            <a:ext cx="4962825" cy="3672408"/>
          </a:xfrm>
        </p:spPr>
      </p:pic>
      <p:sp>
        <p:nvSpPr>
          <p:cNvPr id="3" name="Nadpis 2">
            <a:extLst>
              <a:ext uri="{FF2B5EF4-FFF2-40B4-BE49-F238E27FC236}">
                <a16:creationId xmlns:a16="http://schemas.microsoft.com/office/drawing/2014/main" id="{0D564017-2698-1555-B0F2-7E7700AE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k-SK" sz="2400" dirty="0"/>
              <a:t>Otvorené súdy ako inšpirácia pre verejnú sféru</a:t>
            </a:r>
            <a:endParaRPr lang="en-GB" sz="2400" dirty="0"/>
          </a:p>
        </p:txBody>
      </p:sp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737CBB92-51CE-482F-61B9-0EFDCCC86562}"/>
              </a:ext>
            </a:extLst>
          </p:cNvPr>
          <p:cNvPicPr>
            <a:picLocks noGrp="1" noChangeAspect="1"/>
          </p:cNvPicPr>
          <p:nvPr>
            <p:ph idx="20"/>
          </p:nvPr>
        </p:nvPicPr>
        <p:blipFill>
          <a:blip r:embed="rId3"/>
          <a:stretch>
            <a:fillRect/>
          </a:stretch>
        </p:blipFill>
        <p:spPr>
          <a:xfrm>
            <a:off x="3995936" y="2789161"/>
            <a:ext cx="4866384" cy="3347267"/>
          </a:xfrm>
        </p:spPr>
      </p:pic>
    </p:spTree>
    <p:extLst>
      <p:ext uri="{BB962C8B-B14F-4D97-AF65-F5344CB8AC3E}">
        <p14:creationId xmlns:p14="http://schemas.microsoft.com/office/powerpoint/2010/main" val="286262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7E40B649-1BCB-BC3E-CEB2-DA4D3578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Prepájanie dát v súdnictve</a:t>
            </a:r>
            <a:endParaRPr lang="en-GB" dirty="0"/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BE1D5F89-1BBA-6C1A-1092-5F1BE5507221}"/>
              </a:ext>
            </a:extLst>
          </p:cNvPr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043608" y="1432423"/>
            <a:ext cx="6618188" cy="4854077"/>
          </a:xfrm>
        </p:spPr>
      </p:pic>
    </p:spTree>
    <p:extLst>
      <p:ext uri="{BB962C8B-B14F-4D97-AF65-F5344CB8AC3E}">
        <p14:creationId xmlns:p14="http://schemas.microsoft.com/office/powerpoint/2010/main" val="230459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5393851A-1C3C-D8FC-7953-5816B999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PREPájanie</a:t>
            </a:r>
            <a:r>
              <a:rPr lang="sk-SK" dirty="0"/>
              <a:t> dostupných dát</a:t>
            </a:r>
            <a:endParaRPr lang="en-GB" dirty="0"/>
          </a:p>
        </p:txBody>
      </p:sp>
      <p:pic>
        <p:nvPicPr>
          <p:cNvPr id="14" name="Obrázok 13">
            <a:extLst>
              <a:ext uri="{FF2B5EF4-FFF2-40B4-BE49-F238E27FC236}">
                <a16:creationId xmlns:a16="http://schemas.microsoft.com/office/drawing/2014/main" id="{A0B305E8-D661-DBC2-4C27-FCB8FE8DF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404620"/>
            <a:ext cx="4572000" cy="2356919"/>
          </a:xfrm>
          <a:prstGeom prst="rect">
            <a:avLst/>
          </a:prstGeom>
        </p:spPr>
      </p:pic>
      <p:pic>
        <p:nvPicPr>
          <p:cNvPr id="12" name="Zástupný objekt pre obsah 11">
            <a:extLst>
              <a:ext uri="{FF2B5EF4-FFF2-40B4-BE49-F238E27FC236}">
                <a16:creationId xmlns:a16="http://schemas.microsoft.com/office/drawing/2014/main" id="{C0431E9E-B847-214F-C1E0-36574FB5A83D}"/>
              </a:ext>
            </a:extLst>
          </p:cNvPr>
          <p:cNvPicPr>
            <a:picLocks noGrp="1" noChangeAspect="1"/>
          </p:cNvPicPr>
          <p:nvPr>
            <p:ph idx="20"/>
          </p:nvPr>
        </p:nvPicPr>
        <p:blipFill>
          <a:blip r:embed="rId3"/>
          <a:stretch>
            <a:fillRect/>
          </a:stretch>
        </p:blipFill>
        <p:spPr>
          <a:xfrm>
            <a:off x="467544" y="1556792"/>
            <a:ext cx="5093866" cy="3744416"/>
          </a:xfrm>
        </p:spPr>
      </p:pic>
    </p:spTree>
    <p:extLst>
      <p:ext uri="{BB962C8B-B14F-4D97-AF65-F5344CB8AC3E}">
        <p14:creationId xmlns:p14="http://schemas.microsoft.com/office/powerpoint/2010/main" val="94955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1B618DAD-B2BA-6FE8-3544-CE2CA63F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VYUŽITIE DÁT V SÚKROMNEJ SFÉRE</a:t>
            </a:r>
            <a:endParaRPr lang="en-GB" dirty="0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9D3EC1E5-36F4-5FF7-71E8-96E5A83C6459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540000" y="1651000"/>
            <a:ext cx="2231800" cy="3911599"/>
          </a:xfrm>
        </p:spPr>
        <p:txBody>
          <a:bodyPr/>
          <a:lstStyle/>
          <a:p>
            <a:r>
              <a:rPr lang="sk-SK" dirty="0"/>
              <a:t>Akademici</a:t>
            </a:r>
          </a:p>
          <a:p>
            <a:r>
              <a:rPr lang="sk-SK" dirty="0"/>
              <a:t>Advokáti</a:t>
            </a:r>
          </a:p>
          <a:p>
            <a:r>
              <a:rPr lang="sk-SK" dirty="0"/>
              <a:t>Študenti</a:t>
            </a:r>
          </a:p>
          <a:p>
            <a:r>
              <a:rPr lang="sk-SK" dirty="0"/>
              <a:t>Novinári</a:t>
            </a:r>
          </a:p>
          <a:p>
            <a:r>
              <a:rPr lang="sk-SK" dirty="0"/>
              <a:t>Mimovládne organizácie</a:t>
            </a:r>
          </a:p>
          <a:p>
            <a:r>
              <a:rPr lang="sk-SK" dirty="0"/>
              <a:t>Široká verejnosť</a:t>
            </a:r>
          </a:p>
          <a:p>
            <a:endParaRPr lang="sk-SK" dirty="0"/>
          </a:p>
          <a:p>
            <a:endParaRPr lang="sk-SK" dirty="0"/>
          </a:p>
          <a:p>
            <a:r>
              <a:rPr lang="sk-SK" dirty="0"/>
              <a:t>Hodnotenie sudcov</a:t>
            </a:r>
            <a:endParaRPr lang="en-GB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4FACFDFB-17F4-2967-84DE-59A836D8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66" y="1379136"/>
            <a:ext cx="5715034" cy="45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43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Zástupný objekt pre obsah 11">
            <a:extLst>
              <a:ext uri="{FF2B5EF4-FFF2-40B4-BE49-F238E27FC236}">
                <a16:creationId xmlns:a16="http://schemas.microsoft.com/office/drawing/2014/main" id="{83A47863-F761-08BC-30FE-A130BD3D5206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109272" y="1651929"/>
            <a:ext cx="3713428" cy="2606631"/>
          </a:xfrm>
        </p:spPr>
      </p:pic>
      <p:sp>
        <p:nvSpPr>
          <p:cNvPr id="3" name="Nadpis 2">
            <a:extLst>
              <a:ext uri="{FF2B5EF4-FFF2-40B4-BE49-F238E27FC236}">
                <a16:creationId xmlns:a16="http://schemas.microsoft.com/office/drawing/2014/main" id="{2372C5E3-9054-A2B6-EF8D-BFDD984D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Otvorená prokuratúra</a:t>
            </a:r>
            <a:endParaRPr lang="en-GB" dirty="0"/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39A50638-2517-2E57-69F9-4C053B4D1691}"/>
              </a:ext>
            </a:extLst>
          </p:cNvPr>
          <p:cNvPicPr>
            <a:picLocks noGrp="1" noChangeAspect="1"/>
          </p:cNvPicPr>
          <p:nvPr>
            <p:ph idx="20"/>
          </p:nvPr>
        </p:nvPicPr>
        <p:blipFill>
          <a:blip r:embed="rId3"/>
          <a:stretch>
            <a:fillRect/>
          </a:stretch>
        </p:blipFill>
        <p:spPr>
          <a:xfrm>
            <a:off x="3822700" y="1870047"/>
            <a:ext cx="5321300" cy="2293483"/>
          </a:xfr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13D5FAE9-7164-F07D-3212-8F6B19454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712" y="4353591"/>
            <a:ext cx="4445960" cy="1708632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0F6C9E42-9C72-E8FA-4097-ACAB81421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353591"/>
            <a:ext cx="4798935" cy="15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1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D9820D98-4EA8-174E-135C-BCE4D754FA60}"/>
              </a:ext>
            </a:extLst>
          </p:cNvPr>
          <p:cNvPicPr>
            <a:picLocks noGrp="1" noChangeAspect="1"/>
          </p:cNvPicPr>
          <p:nvPr>
            <p:ph idx="21"/>
          </p:nvPr>
        </p:nvPicPr>
        <p:blipFill>
          <a:blip r:embed="rId2"/>
          <a:stretch>
            <a:fillRect/>
          </a:stretch>
        </p:blipFill>
        <p:spPr>
          <a:xfrm>
            <a:off x="395536" y="1651000"/>
            <a:ext cx="2765110" cy="3923028"/>
          </a:xfrm>
        </p:spPr>
      </p:pic>
      <p:sp>
        <p:nvSpPr>
          <p:cNvPr id="3" name="Nadpis 2">
            <a:extLst>
              <a:ext uri="{FF2B5EF4-FFF2-40B4-BE49-F238E27FC236}">
                <a16:creationId xmlns:a16="http://schemas.microsoft.com/office/drawing/2014/main" id="{EBA4E2A3-7D79-8FB9-3F2D-D7EF55BA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Prepojenie dát v prokuratúre</a:t>
            </a:r>
            <a:endParaRPr lang="en-GB" dirty="0"/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E877F80D-C44E-8A8B-3317-15E7FCEA1727}"/>
              </a:ext>
            </a:extLst>
          </p:cNvPr>
          <p:cNvPicPr>
            <a:picLocks noGrp="1" noChangeAspect="1"/>
          </p:cNvPicPr>
          <p:nvPr>
            <p:ph idx="20"/>
          </p:nvPr>
        </p:nvPicPr>
        <p:blipFill>
          <a:blip r:embed="rId3"/>
          <a:stretch>
            <a:fillRect/>
          </a:stretch>
        </p:blipFill>
        <p:spPr>
          <a:xfrm>
            <a:off x="3409126" y="1651000"/>
            <a:ext cx="5556082" cy="4298280"/>
          </a:xfrm>
        </p:spPr>
      </p:pic>
    </p:spTree>
    <p:extLst>
      <p:ext uri="{BB962C8B-B14F-4D97-AF65-F5344CB8AC3E}">
        <p14:creationId xmlns:p14="http://schemas.microsoft.com/office/powerpoint/2010/main" val="2287394080"/>
      </p:ext>
    </p:extLst>
  </p:cSld>
  <p:clrMapOvr>
    <a:masterClrMapping/>
  </p:clrMapOvr>
</p:sld>
</file>

<file path=ppt/theme/theme1.xml><?xml version="1.0" encoding="utf-8"?>
<a:theme xmlns:a="http://schemas.openxmlformats.org/drawingml/2006/main" name="ti-presentation-template-2014">
  <a:themeElements>
    <a:clrScheme name="Transparency International">
      <a:dk1>
        <a:sysClr val="windowText" lastClr="000000"/>
      </a:dk1>
      <a:lt1>
        <a:sysClr val="window" lastClr="FFFFFF"/>
      </a:lt1>
      <a:dk2>
        <a:srgbClr val="0B0D11"/>
      </a:dk2>
      <a:lt2>
        <a:srgbClr val="DDDEDD"/>
      </a:lt2>
      <a:accent1>
        <a:srgbClr val="BFBFBF"/>
      </a:accent1>
      <a:accent2>
        <a:srgbClr val="595959"/>
      </a:accent2>
      <a:accent3>
        <a:srgbClr val="4F7689"/>
      </a:accent3>
      <a:accent4>
        <a:srgbClr val="60BCDF"/>
      </a:accent4>
      <a:accent5>
        <a:srgbClr val="009FEE"/>
      </a:accent5>
      <a:accent6>
        <a:srgbClr val="0076B1"/>
      </a:accent6>
      <a:hlink>
        <a:srgbClr val="009FEE"/>
      </a:hlink>
      <a:folHlink>
        <a:srgbClr val="009FE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NEXALA">
      <a:dk1>
        <a:srgbClr val="002C44"/>
      </a:dk1>
      <a:lt1>
        <a:srgbClr val="FFFFFE"/>
      </a:lt1>
      <a:dk2>
        <a:srgbClr val="002C44"/>
      </a:dk2>
      <a:lt2>
        <a:srgbClr val="DDDEDD"/>
      </a:lt2>
      <a:accent1>
        <a:srgbClr val="141313"/>
      </a:accent1>
      <a:accent2>
        <a:srgbClr val="313231"/>
      </a:accent2>
      <a:accent3>
        <a:srgbClr val="505150"/>
      </a:accent3>
      <a:accent4>
        <a:srgbClr val="6D6E6D"/>
      </a:accent4>
      <a:accent5>
        <a:srgbClr val="8D8E8D"/>
      </a:accent5>
      <a:accent6>
        <a:srgbClr val="B2B3B2"/>
      </a:accent6>
      <a:hlink>
        <a:srgbClr val="29ABE2"/>
      </a:hlink>
      <a:folHlink>
        <a:srgbClr val="002C4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ti-presentation-template-2014.potx</Template>
  <TotalTime>3739</TotalTime>
  <Words>214</Words>
  <Application>Microsoft Office PowerPoint</Application>
  <PresentationFormat>Prezentácia na obrazovke (4:3)</PresentationFormat>
  <Paragraphs>43</Paragraphs>
  <Slides>14</Slides>
  <Notes>2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2</vt:i4>
      </vt:variant>
      <vt:variant>
        <vt:lpstr>Nadpisy snímok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Arial Narrow Bold</vt:lpstr>
      <vt:lpstr>Calibri</vt:lpstr>
      <vt:lpstr>Ubuntu</vt:lpstr>
      <vt:lpstr>ti-presentation-template-2014</vt:lpstr>
      <vt:lpstr>Office Theme</vt:lpstr>
      <vt:lpstr>Vplyv Open data na oblasť justície</vt:lpstr>
      <vt:lpstr>Naše projekty</vt:lpstr>
      <vt:lpstr>Ocenenia otvorených súdov</vt:lpstr>
      <vt:lpstr>Otvorené súdy ako inšpirácia pre verejnú sféru</vt:lpstr>
      <vt:lpstr>Prepájanie dát v súdnictve</vt:lpstr>
      <vt:lpstr>PREPájanie dostupných dát</vt:lpstr>
      <vt:lpstr>VYUŽITIE DÁT V SÚKROMNEJ SFÉRE</vt:lpstr>
      <vt:lpstr>Otvorená prokuratúra</vt:lpstr>
      <vt:lpstr>Prepojenie dát v prokuratúre</vt:lpstr>
      <vt:lpstr>Prepojenie dát v prokuratúre</vt:lpstr>
      <vt:lpstr>Využiteľnosť dát</vt:lpstr>
      <vt:lpstr>Návštevnosť</vt:lpstr>
      <vt:lpstr>Nedostatky dostupných dát</vt:lpstr>
      <vt:lpstr>Prezentácia programu PowerPoint</vt:lpstr>
    </vt:vector>
  </TitlesOfParts>
  <Manager/>
  <Company>bruc1e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charlie  brown</dc:creator>
  <cp:keywords/>
  <dc:description/>
  <cp:lastModifiedBy>Lukáš  Jankovič</cp:lastModifiedBy>
  <cp:revision>222</cp:revision>
  <cp:lastPrinted>2018-10-16T07:34:54Z</cp:lastPrinted>
  <dcterms:created xsi:type="dcterms:W3CDTF">2013-10-14T13:11:05Z</dcterms:created>
  <dcterms:modified xsi:type="dcterms:W3CDTF">2023-04-04T13:08:54Z</dcterms:modified>
  <cp:category/>
</cp:coreProperties>
</file>